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62" r:id="rId6"/>
    <p:sldId id="259" r:id="rId7"/>
    <p:sldId id="264" r:id="rId8"/>
    <p:sldId id="265" r:id="rId9"/>
    <p:sldId id="260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C3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E1548B-C603-4D15-850D-CBF4F10D9EA7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581FAE-B335-43E1-95E5-BBAD78CD9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436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F8293D-3C8E-4E0E-8BFD-2E42E5C77F0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030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193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113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731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696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404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451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1533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3290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806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051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40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701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mailto:bili_sakura@zju.edu.cn" TargetMode="Externa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THUDM/cogvlm2-llama3-chat-19B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openbmb/MiniCPM-V-2_6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PLUG/mPLUG-Owl3-7B-240728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1766656"/>
            <a:ext cx="12192000" cy="2891284"/>
          </a:xfrm>
          <a:prstGeom prst="rect">
            <a:avLst/>
          </a:prstGeom>
          <a:solidFill>
            <a:srgbClr val="FFD5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1965"/>
          <a:stretch/>
        </p:blipFill>
        <p:spPr>
          <a:xfrm>
            <a:off x="4799376" y="392754"/>
            <a:ext cx="7313970" cy="60470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99608" y="3276102"/>
            <a:ext cx="7412088" cy="1200329"/>
          </a:xfrm>
          <a:prstGeom prst="rect">
            <a:avLst/>
          </a:prstGeom>
          <a:solidFill>
            <a:srgbClr val="FEFEFE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Presenter: Sakura </a:t>
            </a:r>
          </a:p>
          <a:p>
            <a:pPr algn="ctr"/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Contact me: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bili_sakura@zju.edu.cn</a:t>
            </a:r>
            <a:endParaRPr lang="en-US" altLang="zh-C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Date: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August 19, 2024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-129940" y="824698"/>
            <a:ext cx="8867540" cy="2387600"/>
          </a:xfrm>
        </p:spPr>
        <p:txBody>
          <a:bodyPr>
            <a:normAutofit/>
          </a:bodyPr>
          <a:lstStyle/>
          <a:p>
            <a:r>
              <a:rPr lang="en-US" altLang="zh-CN" sz="4000" b="1" dirty="0" smtClean="0">
                <a:latin typeface="Times New Roman" panose="02020603050405020304" pitchFamily="18" charset="0"/>
              </a:rPr>
              <a:t>Workflow of Image Captioning for</a:t>
            </a:r>
            <a:br>
              <a:rPr lang="en-US" altLang="zh-CN" sz="4000" b="1" dirty="0" smtClean="0">
                <a:latin typeface="Times New Roman" panose="02020603050405020304" pitchFamily="18" charset="0"/>
              </a:rPr>
            </a:br>
            <a:r>
              <a:rPr lang="en-US" altLang="zh-CN" sz="4000" b="1" dirty="0" smtClean="0">
                <a:latin typeface="Times New Roman" panose="02020603050405020304" pitchFamily="18" charset="0"/>
              </a:rPr>
              <a:t>Disaster Remote Sensing Images</a:t>
            </a:r>
            <a:endParaRPr lang="zh-CN" altLang="en-US" sz="4000" dirty="0">
              <a:latin typeface="Times New Roman" panose="02020603050405020304" pitchFamily="18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559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71952" y="449294"/>
            <a:ext cx="5989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905906" y="2433369"/>
            <a:ext cx="9030051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en-US" altLang="zh-CN" sz="2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Problem Definition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lang="en-US" altLang="zh-CN" sz="28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Image Captioning Models</a:t>
            </a:r>
          </a:p>
          <a:p>
            <a:pPr marL="914400" lvl="1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</a:pPr>
            <a:r>
              <a:rPr kumimoji="0" lang="en-US" altLang="zh-CN" sz="2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General</a:t>
            </a:r>
            <a:r>
              <a:rPr kumimoji="0" lang="en-US" altLang="zh-CN" sz="2800" b="1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 VLM</a:t>
            </a:r>
          </a:p>
          <a:p>
            <a:pPr marL="914400" lvl="1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</a:pPr>
            <a:r>
              <a:rPr lang="en-US" altLang="zh-CN" sz="2800" b="1" baseline="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Remote Sensing VLM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n"/>
            </a:pPr>
            <a:r>
              <a:rPr kumimoji="0" lang="en-US" altLang="zh-CN" sz="2800" b="1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Image Captioning for Disaster RSIs</a:t>
            </a:r>
            <a:endParaRPr kumimoji="0" lang="en-US" altLang="zh-CN" sz="28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n"/>
            </a:pPr>
            <a:endParaRPr lang="en-US" altLang="zh-CN" sz="2800" b="1" dirty="0" smtClean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22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0" y="2973322"/>
            <a:ext cx="12191999" cy="15054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Problem Definition</a:t>
            </a:r>
            <a:endParaRPr lang="zh-CN" alt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328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90332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it-IT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Generate High Quality Descriptions for Disaster RSIs</a:t>
            </a:r>
            <a:endParaRPr lang="it-IT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0" y="6488668"/>
            <a:ext cx="532660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altLang="zh-CN" sz="1000" dirty="0">
              <a:solidFill>
                <a:schemeClr val="bg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00919" y="5559324"/>
            <a:ext cx="96789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2774" y="1191167"/>
            <a:ext cx="6765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...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06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0" y="2973322"/>
            <a:ext cx="12191999" cy="15054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Image Captioning</a:t>
            </a:r>
            <a:endParaRPr lang="zh-CN" alt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6485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20890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it-IT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C</a:t>
            </a:r>
            <a:r>
              <a:rPr lang="en-US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ogVLM 2</a:t>
            </a:r>
            <a:endParaRPr lang="it-IT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0" y="6488668"/>
            <a:ext cx="53266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W. Wang et al., ‘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CogVLM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Visual Expert for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Pretrained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Language Models’, Feb. 04, 2024,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arXiv:2311.03079.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10.48550/arXiv.2311.03079.</a:t>
            </a:r>
            <a:endParaRPr lang="en-US" altLang="zh-CN" sz="1000" dirty="0">
              <a:solidFill>
                <a:schemeClr val="bg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00919" y="5559324"/>
            <a:ext cx="96789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2774" y="1191167"/>
            <a:ext cx="6765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by Tsinghua University and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Zhipu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AI</a:t>
            </a:r>
          </a:p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Checkpoint accessed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here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/>
          <a:srcRect l="33317" r="34344" b="63142"/>
          <a:stretch/>
        </p:blipFill>
        <p:spPr>
          <a:xfrm>
            <a:off x="400435" y="2166852"/>
            <a:ext cx="2226233" cy="31893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9253" y="2166852"/>
            <a:ext cx="5340069" cy="31673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1908" y="2120511"/>
            <a:ext cx="3560430" cy="32137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288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28911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en-US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MiniCPM-V</a:t>
            </a:r>
            <a:r>
              <a:rPr lang="en-US" altLang="zh-CN" sz="3200" dirty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 </a:t>
            </a:r>
            <a:r>
              <a:rPr lang="en-US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2.6</a:t>
            </a:r>
            <a:endParaRPr lang="it-IT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0" y="6488668"/>
            <a:ext cx="53266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Y. Yao et al., ‘MiniCPM-V: A GPT-4V Level MLLM on Your Phone’, Aug. 03, 2024,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arXiv:2408.01800.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10.48550/arXiv.2408.01800.</a:t>
            </a:r>
            <a:endParaRPr lang="en-US" altLang="zh-CN" sz="1000" dirty="0">
              <a:solidFill>
                <a:schemeClr val="bg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00919" y="5559324"/>
            <a:ext cx="96789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2774" y="1191167"/>
            <a:ext cx="6765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by OpenBMB</a:t>
            </a:r>
          </a:p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Checkpoint accessed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here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8888" y="2378805"/>
            <a:ext cx="4124362" cy="2974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3145" y="2378805"/>
            <a:ext cx="4783651" cy="2974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Menu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" t="2614" r="51297" b="3238"/>
          <a:stretch/>
        </p:blipFill>
        <p:spPr bwMode="auto">
          <a:xfrm>
            <a:off x="144952" y="2378805"/>
            <a:ext cx="2734161" cy="14544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Menu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40" t="4431" r="1000" b="3251"/>
          <a:stretch/>
        </p:blipFill>
        <p:spPr bwMode="auto">
          <a:xfrm>
            <a:off x="57975" y="3927054"/>
            <a:ext cx="2851995" cy="14261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6994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26228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en-US" altLang="zh-CN" sz="3200" dirty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mPLUG-Owl3</a:t>
            </a:r>
            <a:endParaRPr lang="it-IT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0" y="6488668"/>
            <a:ext cx="53266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J. Ye et al., ‘mPLUG-Owl3: Towards Long Image-Sequence Understanding in Multi-Modal Large Language Models’, Aug. 13, 2024,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arXiv:2408.04840. </a:t>
            </a:r>
            <a:endParaRPr lang="en-US" altLang="zh-CN" sz="1000" dirty="0">
              <a:solidFill>
                <a:schemeClr val="bg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51719" y="5961890"/>
            <a:ext cx="96789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2774" y="1191167"/>
            <a:ext cx="6765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by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Alibaba Group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Checkpoint accessed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here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3931" y="1320424"/>
            <a:ext cx="4297519" cy="44840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875" y="1994944"/>
            <a:ext cx="6924297" cy="3613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087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52210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References and Related Works</a:t>
            </a:r>
            <a:endParaRPr lang="en-US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550821" y="1343974"/>
            <a:ext cx="10813143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W. Wang et al., ‘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CogVLM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Visual Expert for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Pretrained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Language Models’, Feb. 04, 2024,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arXiv:2311.03079.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10.48550/arXiv.2311.03079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Y. Yao et al., ‘MiniCPM-V: A GPT-4V Level MLLM on Your Phone’, Aug. 03, 2024,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arXiv:2408.01800.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10.48550/arXiv.2408.01800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 Ye et al., ‘mPLUG-Owl3: Towards Long Image-Sequence Understanding in Multi-Modal Large Language Models’, Aug. 13, 2024,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arXiv:2408.04840.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31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834</TotalTime>
  <Words>365</Words>
  <Application>Microsoft Office PowerPoint</Application>
  <PresentationFormat>宽屏</PresentationFormat>
  <Paragraphs>45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Open Sans</vt:lpstr>
      <vt:lpstr>等线</vt:lpstr>
      <vt:lpstr>等线 Light</vt:lpstr>
      <vt:lpstr>Arial</vt:lpstr>
      <vt:lpstr>Times New Roman</vt:lpstr>
      <vt:lpstr>Wingdings</vt:lpstr>
      <vt:lpstr>Office 主题​​</vt:lpstr>
      <vt:lpstr>Workflow of Image Captioning for Disaster Remote Sensing Images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Stable Diffusion  - GIS Lab 2024 Short-term Course</dc:title>
  <dc:creator>Windows User</dc:creator>
  <cp:lastModifiedBy>Windows User</cp:lastModifiedBy>
  <cp:revision>72</cp:revision>
  <dcterms:created xsi:type="dcterms:W3CDTF">2024-07-14T01:47:15Z</dcterms:created>
  <dcterms:modified xsi:type="dcterms:W3CDTF">2024-08-19T06:24:39Z</dcterms:modified>
</cp:coreProperties>
</file>

<file path=docProps/thumbnail.jpeg>
</file>